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6858000" cy="9906000" type="A4"/>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FF99"/>
    <a:srgbClr val="FFFFCC"/>
    <a:srgbClr val="CCECFF"/>
    <a:srgbClr val="003366"/>
    <a:srgbClr val="0066FF"/>
    <a:srgbClr val="333333"/>
    <a:srgbClr val="003399"/>
    <a:srgbClr val="99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19" autoAdjust="0"/>
    <p:restoredTop sz="94660"/>
  </p:normalViewPr>
  <p:slideViewPr>
    <p:cSldViewPr>
      <p:cViewPr>
        <p:scale>
          <a:sx n="135" d="100"/>
          <a:sy n="135" d="100"/>
        </p:scale>
        <p:origin x="348" y="6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BB7DA1FE-DA72-4B70-A6AD-D9C8FCB75EFC}" type="datetimeFigureOut">
              <a:rPr kumimoji="1" lang="ja-JP" altLang="en-US" smtClean="0"/>
              <a:t>2022/8/2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47F7AA10-6BB2-4034-8CE6-652FE1EB7C81}" type="slidenum">
              <a:rPr kumimoji="1" lang="ja-JP" altLang="en-US" smtClean="0"/>
              <a:t>‹#›</a:t>
            </a:fld>
            <a:endParaRPr kumimoji="1" lang="ja-JP" altLang="en-US"/>
          </a:p>
        </p:txBody>
      </p:sp>
    </p:spTree>
    <p:extLst>
      <p:ext uri="{BB962C8B-B14F-4D97-AF65-F5344CB8AC3E}">
        <p14:creationId xmlns:p14="http://schemas.microsoft.com/office/powerpoint/2010/main" val="26667281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21E7348-7B0E-45F2-B7A2-BF17B8DC2B09}" type="slidenum">
              <a:rPr lang="en-US" altLang="ja-JP"/>
              <a:pPr>
                <a:defRPr/>
              </a:pPr>
              <a:t>‹#›</a:t>
            </a:fld>
            <a:endParaRPr lang="en-US" altLang="ja-JP"/>
          </a:p>
        </p:txBody>
      </p:sp>
    </p:spTree>
    <p:extLst>
      <p:ext uri="{BB962C8B-B14F-4D97-AF65-F5344CB8AC3E}">
        <p14:creationId xmlns:p14="http://schemas.microsoft.com/office/powerpoint/2010/main" val="201338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E6C3731-F67C-4B5A-8E02-15C543AA22F3}" type="slidenum">
              <a:rPr lang="en-US" altLang="ja-JP"/>
              <a:pPr>
                <a:defRPr/>
              </a:pPr>
              <a:t>‹#›</a:t>
            </a:fld>
            <a:endParaRPr lang="en-US" altLang="ja-JP"/>
          </a:p>
        </p:txBody>
      </p:sp>
    </p:spTree>
    <p:extLst>
      <p:ext uri="{BB962C8B-B14F-4D97-AF65-F5344CB8AC3E}">
        <p14:creationId xmlns:p14="http://schemas.microsoft.com/office/powerpoint/2010/main" val="4292017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5AF4D8F-7D7C-4FAA-BD85-99DC463FFBD5}" type="slidenum">
              <a:rPr lang="en-US" altLang="ja-JP"/>
              <a:pPr>
                <a:defRPr/>
              </a:pPr>
              <a:t>‹#›</a:t>
            </a:fld>
            <a:endParaRPr lang="en-US" altLang="ja-JP"/>
          </a:p>
        </p:txBody>
      </p:sp>
    </p:spTree>
    <p:extLst>
      <p:ext uri="{BB962C8B-B14F-4D97-AF65-F5344CB8AC3E}">
        <p14:creationId xmlns:p14="http://schemas.microsoft.com/office/powerpoint/2010/main" val="4285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04A6206-9595-400C-AC74-44E1927AB080}" type="slidenum">
              <a:rPr lang="en-US" altLang="ja-JP"/>
              <a:pPr>
                <a:defRPr/>
              </a:pPr>
              <a:t>‹#›</a:t>
            </a:fld>
            <a:endParaRPr lang="en-US" altLang="ja-JP"/>
          </a:p>
        </p:txBody>
      </p:sp>
    </p:spTree>
    <p:extLst>
      <p:ext uri="{BB962C8B-B14F-4D97-AF65-F5344CB8AC3E}">
        <p14:creationId xmlns:p14="http://schemas.microsoft.com/office/powerpoint/2010/main" val="66510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FF147DC-93D8-4D54-86EA-3439CFC00EF4}" type="slidenum">
              <a:rPr lang="en-US" altLang="ja-JP"/>
              <a:pPr>
                <a:defRPr/>
              </a:pPr>
              <a:t>‹#›</a:t>
            </a:fld>
            <a:endParaRPr lang="en-US" altLang="ja-JP"/>
          </a:p>
        </p:txBody>
      </p:sp>
    </p:spTree>
    <p:extLst>
      <p:ext uri="{BB962C8B-B14F-4D97-AF65-F5344CB8AC3E}">
        <p14:creationId xmlns:p14="http://schemas.microsoft.com/office/powerpoint/2010/main" val="204258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AB890C6-22B4-447F-8B26-722A4939ADB4}" type="slidenum">
              <a:rPr lang="en-US" altLang="ja-JP"/>
              <a:pPr>
                <a:defRPr/>
              </a:pPr>
              <a:t>‹#›</a:t>
            </a:fld>
            <a:endParaRPr lang="en-US" altLang="ja-JP"/>
          </a:p>
        </p:txBody>
      </p:sp>
    </p:spTree>
    <p:extLst>
      <p:ext uri="{BB962C8B-B14F-4D97-AF65-F5344CB8AC3E}">
        <p14:creationId xmlns:p14="http://schemas.microsoft.com/office/powerpoint/2010/main" val="58975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A91D600-8D82-4BAD-9039-190BB61E992C}" type="slidenum">
              <a:rPr lang="en-US" altLang="ja-JP"/>
              <a:pPr>
                <a:defRPr/>
              </a:pPr>
              <a:t>‹#›</a:t>
            </a:fld>
            <a:endParaRPr lang="en-US" altLang="ja-JP"/>
          </a:p>
        </p:txBody>
      </p:sp>
    </p:spTree>
    <p:extLst>
      <p:ext uri="{BB962C8B-B14F-4D97-AF65-F5344CB8AC3E}">
        <p14:creationId xmlns:p14="http://schemas.microsoft.com/office/powerpoint/2010/main" val="2854171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9E913B1-4D0D-4C44-8053-E23F35D9426F}" type="slidenum">
              <a:rPr lang="en-US" altLang="ja-JP"/>
              <a:pPr>
                <a:defRPr/>
              </a:pPr>
              <a:t>‹#›</a:t>
            </a:fld>
            <a:endParaRPr lang="en-US" altLang="ja-JP"/>
          </a:p>
        </p:txBody>
      </p:sp>
    </p:spTree>
    <p:extLst>
      <p:ext uri="{BB962C8B-B14F-4D97-AF65-F5344CB8AC3E}">
        <p14:creationId xmlns:p14="http://schemas.microsoft.com/office/powerpoint/2010/main" val="3809054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F30642D-CB42-46AF-8143-2E5A9CAA4402}" type="slidenum">
              <a:rPr lang="en-US" altLang="ja-JP"/>
              <a:pPr>
                <a:defRPr/>
              </a:pPr>
              <a:t>‹#›</a:t>
            </a:fld>
            <a:endParaRPr lang="en-US" altLang="ja-JP"/>
          </a:p>
        </p:txBody>
      </p:sp>
    </p:spTree>
    <p:extLst>
      <p:ext uri="{BB962C8B-B14F-4D97-AF65-F5344CB8AC3E}">
        <p14:creationId xmlns:p14="http://schemas.microsoft.com/office/powerpoint/2010/main" val="122491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26E76D-C3D1-470D-A6DA-6356CC3992FE}" type="slidenum">
              <a:rPr lang="en-US" altLang="ja-JP"/>
              <a:pPr>
                <a:defRPr/>
              </a:pPr>
              <a:t>‹#›</a:t>
            </a:fld>
            <a:endParaRPr lang="en-US" altLang="ja-JP"/>
          </a:p>
        </p:txBody>
      </p:sp>
    </p:spTree>
    <p:extLst>
      <p:ext uri="{BB962C8B-B14F-4D97-AF65-F5344CB8AC3E}">
        <p14:creationId xmlns:p14="http://schemas.microsoft.com/office/powerpoint/2010/main" val="42672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7F7E848-1B37-4761-B06A-A4BF2072BEFE}" type="slidenum">
              <a:rPr lang="en-US" altLang="ja-JP"/>
              <a:pPr>
                <a:defRPr/>
              </a:pPr>
              <a:t>‹#›</a:t>
            </a:fld>
            <a:endParaRPr lang="en-US" altLang="ja-JP"/>
          </a:p>
        </p:txBody>
      </p:sp>
    </p:spTree>
    <p:extLst>
      <p:ext uri="{BB962C8B-B14F-4D97-AF65-F5344CB8AC3E}">
        <p14:creationId xmlns:p14="http://schemas.microsoft.com/office/powerpoint/2010/main" val="4239235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01DB2DA-DE07-4C7F-A2DC-E5302358CDB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3363" y="3296816"/>
            <a:ext cx="6164262" cy="2453133"/>
          </a:xfrm>
          <a:prstGeom prst="roundRect">
            <a:avLst/>
          </a:prstGeom>
          <a:solidFill>
            <a:srgbClr val="FFFF99"/>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1" name="Rectangle 17"/>
          <p:cNvSpPr>
            <a:spLocks noChangeArrowheads="1"/>
          </p:cNvSpPr>
          <p:nvPr/>
        </p:nvSpPr>
        <p:spPr bwMode="auto">
          <a:xfrm>
            <a:off x="476250" y="1664815"/>
            <a:ext cx="5921375" cy="1343969"/>
          </a:xfrm>
          <a:prstGeom prst="rect">
            <a:avLst/>
          </a:prstGeom>
          <a:gradFill rotWithShape="1">
            <a:gsLst>
              <a:gs pos="0">
                <a:srgbClr val="969696"/>
              </a:gs>
              <a:gs pos="100000">
                <a:schemeClr val="bg1"/>
              </a:gs>
            </a:gsLst>
            <a:path path="rect">
              <a:fillToRect l="100000" t="100000"/>
            </a:path>
          </a:gradFill>
          <a:ln w="12700">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53" name="Rectangle 4"/>
          <p:cNvSpPr>
            <a:spLocks noChangeArrowheads="1"/>
          </p:cNvSpPr>
          <p:nvPr/>
        </p:nvSpPr>
        <p:spPr bwMode="auto">
          <a:xfrm>
            <a:off x="620713" y="1533054"/>
            <a:ext cx="1584152" cy="276999"/>
          </a:xfrm>
          <a:prstGeom prst="rect">
            <a:avLst/>
          </a:prstGeom>
          <a:solidFill>
            <a:schemeClr val="tx1">
              <a:lumMod val="50000"/>
              <a:lumOff val="50000"/>
            </a:schemeClr>
          </a:solidFill>
          <a:ln>
            <a:noFill/>
          </a:ln>
          <a:effec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研修の目的とゴール</a:t>
            </a:r>
          </a:p>
        </p:txBody>
      </p:sp>
      <p:sp>
        <p:nvSpPr>
          <p:cNvPr id="2054" name="Text Box 5"/>
          <p:cNvSpPr txBox="1">
            <a:spLocks noChangeArrowheads="1"/>
          </p:cNvSpPr>
          <p:nvPr/>
        </p:nvSpPr>
        <p:spPr bwMode="auto">
          <a:xfrm>
            <a:off x="459953" y="1898375"/>
            <a:ext cx="5993383" cy="108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400" dirty="0">
                <a:latin typeface="Meiryo UI" panose="020B0604030504040204" pitchFamily="50" charset="-128"/>
                <a:ea typeface="Meiryo UI" panose="020B0604030504040204" pitchFamily="50" charset="-128"/>
              </a:rPr>
              <a:t>集合研修</a:t>
            </a:r>
            <a:r>
              <a:rPr lang="ja-JP" altLang="ja-JP" sz="1400" dirty="0">
                <a:latin typeface="Meiryo UI" panose="020B0604030504040204" pitchFamily="50" charset="-128"/>
                <a:ea typeface="Meiryo UI" panose="020B0604030504040204" pitchFamily="50" charset="-128"/>
              </a:rPr>
              <a:t>を通じて「仲間づくり」</a:t>
            </a:r>
            <a:r>
              <a:rPr lang="ja-JP" altLang="en-US" sz="1400" dirty="0">
                <a:latin typeface="Meiryo UI" panose="020B0604030504040204" pitchFamily="50" charset="-128"/>
                <a:ea typeface="Meiryo UI" panose="020B0604030504040204" pitchFamily="50" charset="-128"/>
              </a:rPr>
              <a:t>と「自己成長」</a:t>
            </a:r>
            <a:r>
              <a:rPr lang="ja-JP" altLang="ja-JP" sz="1400" dirty="0">
                <a:latin typeface="Meiryo UI" panose="020B0604030504040204" pitchFamily="50" charset="-128"/>
                <a:ea typeface="Meiryo UI" panose="020B0604030504040204" pitchFamily="50" charset="-128"/>
              </a:rPr>
              <a:t>を図る</a:t>
            </a:r>
            <a:endParaRPr lang="ja-JP" altLang="ja-JP" dirty="0">
              <a:latin typeface="Meiryo UI" panose="020B0604030504040204" pitchFamily="50" charset="-128"/>
              <a:ea typeface="Meiryo UI" panose="020B0604030504040204" pitchFamily="50" charset="-128"/>
            </a:endParaRPr>
          </a:p>
          <a:p>
            <a:pPr marL="133350" algn="just">
              <a:spcAft>
                <a:spcPts val="0"/>
              </a:spcAft>
              <a:buNone/>
            </a:pP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・ニューノーマルな</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時代、リアルと</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オンライン（</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Zoom</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）を活用した組合員間コミュニケーションを図る</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buNone/>
            </a:pP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メインテーマ</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b="1" dirty="0">
                <a:latin typeface="Meiryo UI" panose="020B0604030504040204" pitchFamily="50" charset="-128"/>
                <a:ea typeface="Meiryo UI" panose="020B0604030504040204" pitchFamily="50" charset="-128"/>
                <a:cs typeface="Times New Roman" panose="02020603050405020304" pitchFamily="18" charset="0"/>
              </a:rPr>
              <a:t>ＳＤＧｓ</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」を皆で</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学び・</a:t>
            </a:r>
            <a:r>
              <a:rPr lang="ja-JP" altLang="ja-JP" sz="1050" dirty="0">
                <a:latin typeface="Meiryo UI" panose="020B0604030504040204" pitchFamily="50" charset="-128"/>
                <a:ea typeface="Meiryo UI" panose="020B0604030504040204" pitchFamily="50" charset="-128"/>
                <a:cs typeface="Times New Roman" panose="02020603050405020304" pitchFamily="18" charset="0"/>
              </a:rPr>
              <a:t>考え</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ることで自身が取り組む仕事への同軸化を図る</a:t>
            </a:r>
            <a:endParaRPr lang="en-US" altLang="ja-JP" sz="1050" dirty="0">
              <a:latin typeface="Meiryo UI" panose="020B0604030504040204" pitchFamily="50" charset="-128"/>
              <a:ea typeface="Meiryo UI" panose="020B0604030504040204" pitchFamily="50" charset="-128"/>
              <a:cs typeface="Times New Roman" panose="02020603050405020304" pitchFamily="18" charset="0"/>
            </a:endParaRPr>
          </a:p>
          <a:p>
            <a:pPr marL="133350" algn="just">
              <a:spcAft>
                <a:spcPts val="0"/>
              </a:spcAft>
              <a:buNone/>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05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同軸化とは新たに習得するＳＤＧｓに関する知識を自分自身の仕事または職場で</a:t>
            </a:r>
          </a:p>
          <a:p>
            <a:pPr marL="133350" algn="just">
              <a:spcAft>
                <a:spcPts val="0"/>
              </a:spcAft>
              <a:buNone/>
            </a:pPr>
            <a:r>
              <a:rPr lang="ja-JP" altLang="en-US" sz="1050" dirty="0">
                <a:latin typeface="Meiryo UI" panose="020B0604030504040204" pitchFamily="50" charset="-128"/>
                <a:ea typeface="Meiryo UI" panose="020B0604030504040204" pitchFamily="50" charset="-128"/>
                <a:cs typeface="Times New Roman" panose="02020603050405020304" pitchFamily="18" charset="0"/>
              </a:rPr>
              <a:t>　　　実践できるようにするために実践項目を考えること。</a:t>
            </a:r>
          </a:p>
        </p:txBody>
      </p:sp>
      <p:sp>
        <p:nvSpPr>
          <p:cNvPr id="2056" name="Text Box 9"/>
          <p:cNvSpPr txBox="1">
            <a:spLocks noChangeArrowheads="1"/>
          </p:cNvSpPr>
          <p:nvPr/>
        </p:nvSpPr>
        <p:spPr bwMode="auto">
          <a:xfrm>
            <a:off x="1274398" y="130810"/>
            <a:ext cx="388279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i="1" dirty="0">
                <a:solidFill>
                  <a:srgbClr val="333333"/>
                </a:solidFill>
                <a:latin typeface="HGP創英角ﾎﾟｯﾌﾟ体" panose="040B0A00000000000000" pitchFamily="50" charset="-128"/>
                <a:ea typeface="HGP創英角ﾎﾟｯﾌﾟ体" panose="040B0A00000000000000" pitchFamily="50" charset="-128"/>
              </a:rPr>
              <a:t>近畿ドキュメントサービス協同組合</a:t>
            </a:r>
          </a:p>
          <a:p>
            <a:pPr eaLnBrk="1" hangingPunct="1">
              <a:spcBef>
                <a:spcPct val="0"/>
              </a:spcBef>
              <a:buFontTx/>
              <a:buNone/>
            </a:pPr>
            <a:r>
              <a:rPr lang="ja-JP" altLang="en-US" sz="2000" i="1" dirty="0">
                <a:solidFill>
                  <a:srgbClr val="333333"/>
                </a:solidFill>
                <a:latin typeface="HGP創英角ﾎﾟｯﾌﾟ体" panose="040B0A00000000000000" pitchFamily="50" charset="-128"/>
                <a:ea typeface="HGP創英角ﾎﾟｯﾌﾟ体" panose="040B0A00000000000000" pitchFamily="50" charset="-128"/>
              </a:rPr>
              <a:t>　　　　社員育成研修</a:t>
            </a:r>
            <a:r>
              <a:rPr lang="en-US" altLang="ja-JP" sz="2000" i="1" dirty="0">
                <a:solidFill>
                  <a:srgbClr val="333333"/>
                </a:solidFill>
                <a:latin typeface="HGP創英角ﾎﾟｯﾌﾟ体" panose="040B0A00000000000000" pitchFamily="50" charset="-128"/>
                <a:ea typeface="HGP創英角ﾎﾟｯﾌﾟ体" panose="040B0A00000000000000" pitchFamily="50" charset="-128"/>
              </a:rPr>
              <a:t>2022</a:t>
            </a:r>
            <a:endParaRPr lang="ja-JP" altLang="en-US" sz="2000" i="1" dirty="0">
              <a:solidFill>
                <a:srgbClr val="333333"/>
              </a:solidFill>
              <a:latin typeface="HGP創英角ﾎﾟｯﾌﾟ体" panose="040B0A00000000000000" pitchFamily="50" charset="-128"/>
              <a:ea typeface="HGP創英角ﾎﾟｯﾌﾟ体" panose="040B0A00000000000000" pitchFamily="50" charset="-128"/>
            </a:endParaRPr>
          </a:p>
        </p:txBody>
      </p:sp>
      <p:sp>
        <p:nvSpPr>
          <p:cNvPr id="2057" name="Rectangle 10"/>
          <p:cNvSpPr>
            <a:spLocks noChangeArrowheads="1"/>
          </p:cNvSpPr>
          <p:nvPr/>
        </p:nvSpPr>
        <p:spPr bwMode="auto">
          <a:xfrm>
            <a:off x="233363" y="5911458"/>
            <a:ext cx="6508750" cy="2569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日   程　　：　２０２２年　１０月　４日（火）　　１０：００～１７：００</a:t>
            </a:r>
            <a:endPar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7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■研修要件　：　対  象     ・　若手から中堅社員　　</a:t>
            </a:r>
            <a:r>
              <a:rPr lang="en-US" altLang="ja-JP" sz="1200"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過去参加された方も歓迎します</a:t>
            </a: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　講  師     ・　リコージャパン株式会社　人財本部　人財開発室　営業教育</a:t>
            </a:r>
            <a:r>
              <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G</a:t>
            </a:r>
            <a:endPar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　研修方式 ・　集合形式　１日コース（一部オンライン参加）</a:t>
            </a:r>
            <a:endPar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7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会   場　  ：　リコージャパン株式会社 本町橋事業所　</a:t>
            </a:r>
            <a:r>
              <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階　</a:t>
            </a:r>
            <a:r>
              <a:rPr lang="en-US" altLang="ja-JP" sz="1200"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コロナ対策をお願いします</a:t>
            </a: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研修事務局　ＴＥＬ　</a:t>
            </a:r>
            <a:r>
              <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080-8944-8294</a:t>
            </a:r>
          </a:p>
          <a:p>
            <a:pPr eaLnBrk="1" hangingPunct="1">
              <a:spcBef>
                <a:spcPct val="0"/>
              </a:spcBef>
              <a:buFontTx/>
              <a:buNone/>
            </a:pPr>
            <a:r>
              <a:rPr lang="en-US" altLang="ja-JP" sz="5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a:t>
            </a: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持ち物　　：　事前課題、筆記用具、名刺、名刺入れ　（普段使用されているもの）</a:t>
            </a: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自社の会社案内</a:t>
            </a:r>
            <a:r>
              <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チラシ（事業内容や主な取扱い業務が記載されているもの）</a:t>
            </a:r>
          </a:p>
          <a:p>
            <a:pPr eaLnBrk="1" hangingPunct="1">
              <a:spcBef>
                <a:spcPct val="0"/>
              </a:spcBef>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服　装　　 ：  普段ビジネスで着用されている服装（ビジネスカジュアル可）</a:t>
            </a:r>
          </a:p>
          <a:p>
            <a:pPr eaLnBrk="1" hangingPunct="1">
              <a:spcBef>
                <a:spcPct val="0"/>
              </a:spcBef>
              <a:buFontTx/>
              <a:buNone/>
            </a:pPr>
            <a:endParaRPr lang="ja-JP" altLang="en-US" sz="7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 費　用　   ：　￥３</a:t>
            </a:r>
            <a:r>
              <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rPr>
              <a:t>０００（教材、昼食、飲み物）</a:t>
            </a:r>
            <a:endParaRPr lang="en-US" altLang="ja-JP" sz="1200" b="1" dirty="0">
              <a:solidFill>
                <a:srgbClr val="003366"/>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FontTx/>
              <a:buNone/>
            </a:pP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59" name="テキスト ボックス 2"/>
          <p:cNvSpPr txBox="1">
            <a:spLocks noChangeArrowheads="1"/>
          </p:cNvSpPr>
          <p:nvPr/>
        </p:nvSpPr>
        <p:spPr bwMode="auto">
          <a:xfrm>
            <a:off x="548680" y="910704"/>
            <a:ext cx="4951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rgbClr val="0066FF"/>
                </a:solidFill>
                <a:latin typeface="HGS創英角ﾎﾟｯﾌﾟ体" panose="040B0A00000000000000" pitchFamily="50" charset="-128"/>
                <a:ea typeface="HGS創英角ﾎﾟｯﾌﾟ体" panose="040B0A00000000000000" pitchFamily="50" charset="-128"/>
              </a:rPr>
              <a:t>“仲間づくり･自分づくり”しませんか！？</a:t>
            </a:r>
            <a:endParaRPr lang="ja-JP" altLang="en-US" sz="1100" dirty="0">
              <a:latin typeface="HGS創英角ﾎﾟｯﾌﾟ体" panose="040B0A00000000000000" pitchFamily="50" charset="-128"/>
              <a:ea typeface="HGS創英角ﾎﾟｯﾌﾟ体" panose="040B0A00000000000000" pitchFamily="50" charset="-128"/>
            </a:endParaRPr>
          </a:p>
        </p:txBody>
      </p:sp>
      <p:sp>
        <p:nvSpPr>
          <p:cNvPr id="2060" name="AutoShape 87"/>
          <p:cNvSpPr>
            <a:spLocks noChangeArrowheads="1"/>
          </p:cNvSpPr>
          <p:nvPr/>
        </p:nvSpPr>
        <p:spPr bwMode="auto">
          <a:xfrm>
            <a:off x="2852935" y="8387826"/>
            <a:ext cx="3889177" cy="1389710"/>
          </a:xfrm>
          <a:prstGeom prst="flowChartAlternateProcess">
            <a:avLst/>
          </a:prstGeom>
          <a:solidFill>
            <a:srgbClr val="CCFFFF"/>
          </a:solidFill>
          <a:ln w="38100" cmpd="tri">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●主催　：　近畿ドキュメントサービス協同組合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541-0043</a:t>
            </a:r>
          </a:p>
          <a:p>
            <a:pPr eaLnBrk="1" hangingPunct="1">
              <a:lnSpc>
                <a:spcPct val="90000"/>
              </a:lnSpc>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大阪市中央区高麗橋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1-5-6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東洋ビル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5F</a:t>
            </a:r>
          </a:p>
          <a:p>
            <a:pPr eaLnBrk="1" hangingPunct="1">
              <a:lnSpc>
                <a:spcPct val="90000"/>
              </a:lnSpc>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06-6201-4766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●協賛　：　リコージャパン株式会社</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大阪支社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BP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第一営業部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BP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DS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ｸﾞﾙｰﾌﾟ</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ct val="90000"/>
              </a:lnSpc>
              <a:spcBef>
                <a:spcPct val="0"/>
              </a:spcBef>
              <a:buFontTx/>
              <a:buNone/>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人財本部　人財開発室　営業教育グループ </a:t>
            </a:r>
          </a:p>
        </p:txBody>
      </p:sp>
      <p:sp>
        <p:nvSpPr>
          <p:cNvPr id="2063" name="Rectangle 16"/>
          <p:cNvSpPr>
            <a:spLocks noChangeArrowheads="1"/>
          </p:cNvSpPr>
          <p:nvPr/>
        </p:nvSpPr>
        <p:spPr bwMode="auto">
          <a:xfrm>
            <a:off x="476250" y="5141962"/>
            <a:ext cx="59055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64" name="Text Box 7"/>
          <p:cNvSpPr txBox="1">
            <a:spLocks noChangeArrowheads="1"/>
          </p:cNvSpPr>
          <p:nvPr/>
        </p:nvSpPr>
        <p:spPr bwMode="auto">
          <a:xfrm>
            <a:off x="260648" y="3512840"/>
            <a:ext cx="6164262"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・研修開催前は不安な面がありました。ですが、いざ研修が始まってみると積極的な姿勢の方ばかりという</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こともあり、私自身も積極的に参加していけたのではないかと感じます。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・とても楽しかったと同時に新たなコミュニティができたことが嬉しかったです。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SDG</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ｓとは何なのか、実は自分たちが意図しない内に実践していた事や今後どうすれば良いのか詳しく</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知ることが出来て良かったです。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・講師の方ディスカッションメンバーの優しさ、寛容さにより緊張が解けました。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・研修などの機会はなかなかないので、参加者の皆様からはすごく刺激をもらいました。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・自分一人で考えているとどうしても偏った考えになるのですが、本日のグループワークを通して、自分では</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思いつかなかった意見もあり面白みがありました。</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・自分が話をしているとき、講師の方がうなずいてリアクションをとってくださっていたので、話がしやすかったです。</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buFontTx/>
              <a:buNone/>
            </a:pP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Rectangle 4"/>
          <p:cNvSpPr>
            <a:spLocks noChangeArrowheads="1"/>
          </p:cNvSpPr>
          <p:nvPr/>
        </p:nvSpPr>
        <p:spPr bwMode="auto">
          <a:xfrm>
            <a:off x="620713" y="3189272"/>
            <a:ext cx="2808287" cy="276999"/>
          </a:xfrm>
          <a:prstGeom prst="rect">
            <a:avLst/>
          </a:prstGeom>
          <a:solidFill>
            <a:srgbClr val="FFC000"/>
          </a:solidFill>
          <a:ln>
            <a:noFill/>
          </a:ln>
          <a:effec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参加メンバーの声　（昨年度より抜粋）</a:t>
            </a:r>
          </a:p>
        </p:txBody>
      </p:sp>
      <p:pic>
        <p:nvPicPr>
          <p:cNvPr id="2" name="図 1">
            <a:extLst>
              <a:ext uri="{FF2B5EF4-FFF2-40B4-BE49-F238E27FC236}">
                <a16:creationId xmlns:a16="http://schemas.microsoft.com/office/drawing/2014/main" id="{237D51C9-8FCA-4040-867C-21D6F341986A}"/>
              </a:ext>
            </a:extLst>
          </p:cNvPr>
          <p:cNvPicPr>
            <a:picLocks noChangeAspect="1"/>
          </p:cNvPicPr>
          <p:nvPr/>
        </p:nvPicPr>
        <p:blipFill>
          <a:blip r:embed="rId2"/>
          <a:stretch>
            <a:fillRect/>
          </a:stretch>
        </p:blipFill>
        <p:spPr>
          <a:xfrm>
            <a:off x="287288" y="190624"/>
            <a:ext cx="693440" cy="544253"/>
          </a:xfrm>
          <a:prstGeom prst="rect">
            <a:avLst/>
          </a:prstGeom>
        </p:spPr>
      </p:pic>
      <p:pic>
        <p:nvPicPr>
          <p:cNvPr id="6" name="図 5">
            <a:extLst>
              <a:ext uri="{FF2B5EF4-FFF2-40B4-BE49-F238E27FC236}">
                <a16:creationId xmlns:a16="http://schemas.microsoft.com/office/drawing/2014/main" id="{BD3064C8-171C-462D-BB38-3B42408114E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2568" y="398212"/>
            <a:ext cx="1700808" cy="1458444"/>
          </a:xfrm>
          <a:prstGeom prst="rect">
            <a:avLst/>
          </a:prstGeom>
        </p:spPr>
      </p:pic>
      <p:pic>
        <p:nvPicPr>
          <p:cNvPr id="16" name="Picture 18" descr="j0149481">
            <a:extLst>
              <a:ext uri="{FF2B5EF4-FFF2-40B4-BE49-F238E27FC236}">
                <a16:creationId xmlns:a16="http://schemas.microsoft.com/office/drawing/2014/main" id="{986FD906-BDB3-402D-9FB5-8F05E34737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696" y="8409384"/>
            <a:ext cx="1399807" cy="1422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13011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5BD24A294196438E1AA6F0223A38AF" ma:contentTypeVersion="11" ma:contentTypeDescription="Create a new document." ma:contentTypeScope="" ma:versionID="fb90ff33b39ab88d2d62e290c4496259">
  <xsd:schema xmlns:xsd="http://www.w3.org/2001/XMLSchema" xmlns:xs="http://www.w3.org/2001/XMLSchema" xmlns:p="http://schemas.microsoft.com/office/2006/metadata/properties" xmlns:ns3="e7ebb4b1-1c75-43ec-9184-c29ee067e253" xmlns:ns4="89da7071-0773-48e4-b7f6-04bbe4cc4cb8" targetNamespace="http://schemas.microsoft.com/office/2006/metadata/properties" ma:root="true" ma:fieldsID="de8bcf4600a501d66db8cca70f668cde" ns3:_="" ns4:_="">
    <xsd:import namespace="e7ebb4b1-1c75-43ec-9184-c29ee067e253"/>
    <xsd:import namespace="89da7071-0773-48e4-b7f6-04bbe4cc4cb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bb4b1-1c75-43ec-9184-c29ee067e2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da7071-0773-48e4-b7f6-04bbe4cc4cb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3A9468-0539-4A6B-969C-7A24C5E7388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19C0800-9C3D-4F52-B961-DFBCFFC9C7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bb4b1-1c75-43ec-9184-c29ee067e253"/>
    <ds:schemaRef ds:uri="89da7071-0773-48e4-b7f6-04bbe4cc4c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55C651-890A-40E7-9B06-9108E2AFF17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2217</TotalTime>
  <Words>623</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HGP創英角ﾎﾟｯﾌﾟ体</vt:lpstr>
      <vt:lpstr>HGS創英角ﾎﾟｯﾌﾟ体</vt:lpstr>
      <vt:lpstr>Meiryo UI</vt:lpstr>
      <vt:lpstr>Arial</vt:lpstr>
      <vt:lpstr>Calibri</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ono</dc:creator>
  <cp:lastModifiedBy>Kawashimo Shuji (川下 修司)</cp:lastModifiedBy>
  <cp:revision>93</cp:revision>
  <cp:lastPrinted>2019-06-27T23:56:45Z</cp:lastPrinted>
  <dcterms:created xsi:type="dcterms:W3CDTF">2013-05-17T02:26:58Z</dcterms:created>
  <dcterms:modified xsi:type="dcterms:W3CDTF">2022-08-02T00:53:32Z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0x010100A65BD24A294196438E1AA6F0223A38AF</vt:lpwstr>
  </property>
</Properties>
</file>